
<file path=[Content_Types].xml><?xml version="1.0" encoding="utf-8"?>
<Types xmlns="http://schemas.openxmlformats.org/package/2006/content-types">
  <Default Extension="png" ContentType="image/png"/>
  <Default Extension="bin" ContentType="application/vnd.ms-office.activeX"/>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notesSlides/notesSlide1.xml" ContentType="application/vnd.openxmlformats-officedocument.presentationml.notesSlide+xml"/>
  <Override PartName="/ppt/notesSlides/notesSlide2.xml" ContentType="application/vnd.openxmlformats-officedocument.presentationml.notesSlide+xml"/>
  <Override PartName="/ppt/activeX/activeX3.xml" ContentType="application/vnd.ms-office.activeX+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9" r:id="rId2"/>
    <p:sldId id="270" r:id="rId3"/>
    <p:sldId id="257" r:id="rId4"/>
    <p:sldId id="258"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4" r:id="rId27"/>
    <p:sldId id="285" r:id="rId28"/>
    <p:sldId id="286"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45AB12-B3FE-4B79-8AB6-376BADDFAFEF}" type="datetimeFigureOut">
              <a:rPr lang="en-US" smtClean="0"/>
              <a:t>8/21/2012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BF9608-2992-4F16-B678-26E0EEED9ACB}" type="slidenum">
              <a:rPr lang="en-US" smtClean="0"/>
              <a:t>‹#›</a:t>
            </a:fld>
            <a:endParaRPr lang="en-US"/>
          </a:p>
        </p:txBody>
      </p:sp>
    </p:spTree>
    <p:extLst>
      <p:ext uri="{BB962C8B-B14F-4D97-AF65-F5344CB8AC3E}">
        <p14:creationId xmlns:p14="http://schemas.microsoft.com/office/powerpoint/2010/main" val="1903623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for display to the audience to show them how they will vote on your polls in your presentation. You can remove this slide if you like or if the audience is already comfortable with texting and/or voting with Poll Everywhere.</a:t>
            </a:r>
          </a:p>
          <a:p>
            <a:pPr>
              <a:spcBef>
                <a:spcPct val="0"/>
              </a:spcBef>
            </a:pPr>
            <a:endParaRPr lang="en-US" dirty="0" smtClean="0"/>
          </a:p>
          <a:p>
            <a:pPr>
              <a:spcBef>
                <a:spcPct val="0"/>
              </a:spcBef>
            </a:pPr>
            <a:r>
              <a:rPr lang="en-US" dirty="0" smtClean="0"/>
              <a:t>Sample Oral Instructions:</a:t>
            </a:r>
          </a:p>
          <a:p>
            <a:pPr>
              <a:spcBef>
                <a:spcPct val="0"/>
              </a:spcBef>
            </a:pPr>
            <a:r>
              <a:rPr lang="en-US" i="1" dirty="0" smtClean="0"/>
              <a:t>Ladies and gentlemen</a:t>
            </a:r>
            <a:r>
              <a:rPr lang="en-US" dirty="0" smtClean="0"/>
              <a:t>, throughout today’s meeting we’re going to engage in some audience polling to find out what you’re thinking, what you’re up to and what you know. Now I’m going to ask for your opinion. We’re going to use your phones to do some audience voting just like on American Idol.</a:t>
            </a:r>
          </a:p>
          <a:p>
            <a:pPr>
              <a:spcBef>
                <a:spcPct val="0"/>
              </a:spcBef>
            </a:pPr>
            <a:endParaRPr lang="en-US" dirty="0" smtClean="0"/>
          </a:p>
          <a:p>
            <a:pPr>
              <a:spcBef>
                <a:spcPct val="0"/>
              </a:spcBef>
            </a:pPr>
            <a:r>
              <a:rPr lang="en-US" dirty="0" smtClean="0"/>
              <a:t>So please take out your cell phones, but remember to leave them on silent. You can participate by sending a text message.</a:t>
            </a:r>
          </a:p>
          <a:p>
            <a:pPr>
              <a:spcBef>
                <a:spcPct val="0"/>
              </a:spcBef>
            </a:pPr>
            <a:endParaRPr lang="en-US" dirty="0" smtClean="0"/>
          </a:p>
          <a:p>
            <a:pPr>
              <a:spcBef>
                <a:spcPct val="0"/>
              </a:spcBef>
            </a:pPr>
            <a:r>
              <a:rPr lang="en-US" dirty="0" smtClean="0"/>
              <a:t>This is a just standard rate text message, so it may be free for you, or up to twenty cents on some carriers if you do not have a text messaging plan. The service we are using is serious about privacy. I cannot see your phone numbers, and you’ll never receive follow-up text messages outside this presentation. There’s only one thing worse than email spam – and that’s text message spam because you have to pay to receive it!</a:t>
            </a:r>
          </a:p>
        </p:txBody>
      </p:sp>
      <p:sp>
        <p:nvSpPr>
          <p:cNvPr id="9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DAEECA-94BD-4E07-8291-2646029F1EB5}" type="slidenum">
              <a:rPr lang="en-US"/>
              <a:pPr fontAlgn="base">
                <a:spcBef>
                  <a:spcPct val="0"/>
                </a:spcBef>
                <a:spcAft>
                  <a:spcPct val="0"/>
                </a:spcAft>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is for display to the audience to show them how they will vote on your polls in your presentation. You can remove this slide if you like or if the audience is already comfortable with texting and/or voting with Poll Everywhere.</a:t>
            </a:r>
          </a:p>
          <a:p>
            <a:pPr>
              <a:spcBef>
                <a:spcPct val="0"/>
              </a:spcBef>
            </a:pPr>
            <a:endParaRPr lang="en-US" dirty="0" smtClean="0"/>
          </a:p>
          <a:p>
            <a:pPr>
              <a:spcBef>
                <a:spcPct val="0"/>
              </a:spcBef>
            </a:pPr>
            <a:r>
              <a:rPr lang="en-US" dirty="0" smtClean="0"/>
              <a:t>Sample Oral Instructions:</a:t>
            </a:r>
          </a:p>
          <a:p>
            <a:pPr>
              <a:spcBef>
                <a:spcPct val="0"/>
              </a:spcBef>
            </a:pPr>
            <a:r>
              <a:rPr lang="en-US" i="1" dirty="0" smtClean="0"/>
              <a:t>Ladies and gentlemen</a:t>
            </a:r>
            <a:r>
              <a:rPr lang="en-US" dirty="0" smtClean="0"/>
              <a:t>, throughout today’s meeting we’re going to engage in some audience polling to find out what you’re thinking, what you’re up to and what you know. Now I’m going to ask for your opinion. We’re going to use Twitter to do some audience voting.</a:t>
            </a:r>
          </a:p>
          <a:p>
            <a:pPr>
              <a:spcBef>
                <a:spcPct val="0"/>
              </a:spcBef>
            </a:pPr>
            <a:endParaRPr lang="en-US" dirty="0" smtClean="0"/>
          </a:p>
          <a:p>
            <a:pPr>
              <a:spcBef>
                <a:spcPct val="0"/>
              </a:spcBef>
            </a:pPr>
            <a:r>
              <a:rPr lang="en-US" dirty="0" smtClean="0"/>
              <a:t>So please take out your cell phones or laptops, but remember to leave them on silent. The way you will be able to participate is by tweeting a response to @poll.  </a:t>
            </a:r>
            <a:r>
              <a:rPr lang="en-US" baseline="0" dirty="0" smtClean="0"/>
              <a:t>Your followers won’t be bothered by this message.</a:t>
            </a:r>
            <a:endParaRPr lang="en-US" dirty="0" smtClean="0"/>
          </a:p>
        </p:txBody>
      </p:sp>
      <p:sp>
        <p:nvSpPr>
          <p:cNvPr id="11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A967F7-2EF1-4517-B662-C740A1477BE7}" type="slidenum">
              <a:rPr lang="en-US"/>
              <a:pPr fontAlgn="base">
                <a:spcBef>
                  <a:spcPct val="0"/>
                </a:spcBef>
                <a:spcAft>
                  <a:spcPct val="0"/>
                </a:spcAft>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Press F5 or enter presentation mode to view the poll
In an emergency during your presentation, if the poll isn't showing, navigate to this link in your web browser:
http://www.polleverywhere.com/free_text_polls/LTY3Nzc3ODUyOQ</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BB7D9A-64E8-485F-BC84-FFA0C7EB646C}" type="datetimeFigureOut">
              <a:rPr lang="en-US" smtClean="0"/>
              <a:t>8/21/2012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4119767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BB7D9A-64E8-485F-BC84-FFA0C7EB646C}" type="datetimeFigureOut">
              <a:rPr lang="en-US" smtClean="0"/>
              <a:t>8/21/2012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3733464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BB7D9A-64E8-485F-BC84-FFA0C7EB646C}" type="datetimeFigureOut">
              <a:rPr lang="en-US" smtClean="0"/>
              <a:t>8/21/2012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1403315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BB7D9A-64E8-485F-BC84-FFA0C7EB646C}" type="datetimeFigureOut">
              <a:rPr lang="en-US" smtClean="0"/>
              <a:t>8/21/2012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142170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BB7D9A-64E8-485F-BC84-FFA0C7EB646C}" type="datetimeFigureOut">
              <a:rPr lang="en-US" smtClean="0"/>
              <a:t>8/21/2012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4043028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BB7D9A-64E8-485F-BC84-FFA0C7EB646C}" type="datetimeFigureOut">
              <a:rPr lang="en-US" smtClean="0"/>
              <a:t>8/21/2012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2172327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5BB7D9A-64E8-485F-BC84-FFA0C7EB646C}" type="datetimeFigureOut">
              <a:rPr lang="en-US" smtClean="0"/>
              <a:t>8/21/2012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947682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5BB7D9A-64E8-485F-BC84-FFA0C7EB646C}" type="datetimeFigureOut">
              <a:rPr lang="en-US" smtClean="0"/>
              <a:t>8/21/2012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2231318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BB7D9A-64E8-485F-BC84-FFA0C7EB646C}" type="datetimeFigureOut">
              <a:rPr lang="en-US" smtClean="0"/>
              <a:t>8/21/2012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496425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BB7D9A-64E8-485F-BC84-FFA0C7EB646C}" type="datetimeFigureOut">
              <a:rPr lang="en-US" smtClean="0"/>
              <a:t>8/21/2012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3565385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BB7D9A-64E8-485F-BC84-FFA0C7EB646C}" type="datetimeFigureOut">
              <a:rPr lang="en-US" smtClean="0"/>
              <a:t>8/21/2012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EB29A7-0F3F-44D6-9A71-41B511C6AE29}" type="slidenum">
              <a:rPr lang="en-US" smtClean="0"/>
              <a:t>‹#›</a:t>
            </a:fld>
            <a:endParaRPr lang="en-US"/>
          </a:p>
        </p:txBody>
      </p:sp>
    </p:spTree>
    <p:extLst>
      <p:ext uri="{BB962C8B-B14F-4D97-AF65-F5344CB8AC3E}">
        <p14:creationId xmlns:p14="http://schemas.microsoft.com/office/powerpoint/2010/main" val="3301690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BB7D9A-64E8-485F-BC84-FFA0C7EB646C}" type="datetimeFigureOut">
              <a:rPr lang="en-US" smtClean="0"/>
              <a:t>8/21/2012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EB29A7-0F3F-44D6-9A71-41B511C6AE29}" type="slidenum">
              <a:rPr lang="en-US" smtClean="0"/>
              <a:t>‹#›</a:t>
            </a:fld>
            <a:endParaRPr lang="en-US"/>
          </a:p>
        </p:txBody>
      </p:sp>
    </p:spTree>
    <p:extLst>
      <p:ext uri="{BB962C8B-B14F-4D97-AF65-F5344CB8AC3E}">
        <p14:creationId xmlns:p14="http://schemas.microsoft.com/office/powerpoint/2010/main" val="89650567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5.png"/><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hyperlink" Target="https://accounts.google.com/ServiceLogin?uilel=3&amp;service=youtube&amp;passive=true&amp;continue=http://www.youtube.com/signin?action_handle_signin=true&amp;feature=sign_in_button&amp;nomobiletemp=1&amp;hl=en_US&amp;next=%2F&amp;hl=en_US&amp;ltmpl=sso" TargetMode="External"/><Relationship Id="rId5" Type="http://schemas.openxmlformats.org/officeDocument/2006/relationships/image" Target="../media/image14.emf"/><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www.voicethread.com/about/features/" TargetMode="External"/><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hyperlink" Target="http://www.voicethread.com/share/297623/" TargetMode="External"/><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hyperlink" Target="http://www.youblisher.com/p/166842-SmartGrids-European-Technology-Platform-European-Commission/"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talin1.edu.glogster.com/911-memoral-why/" TargetMode="Externa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twitter.com/" TargetMode="Externa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30.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hyperlink" Target="http://audacity.sourceforge.net/about/" TargetMode="Externa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http://vhss-d.oddcast.com/vhss_editors/voki_player.swf?doc=http://vhss-d.oddcast.com/php/vhss_editors/getvoki/chsm=f3da838ec174e7f7e6b38a42d624d933&amp;sc=2145876" TargetMode="External"/><Relationship Id="rId1" Type="http://schemas.openxmlformats.org/officeDocument/2006/relationships/video" Target="http://vhss-d.oddcast.com/vhss_editors/voki_player.swf?doc=http://vhss-d.oddcast.com/php/vhss_editors/getvoki/chsm=24fd72513fafbd41052abaefb99d174f&amp;sc=905811" TargetMode="External"/><Relationship Id="rId6" Type="http://schemas.openxmlformats.org/officeDocument/2006/relationships/image" Target="../media/image6.png"/><Relationship Id="rId5" Type="http://schemas.openxmlformats.org/officeDocument/2006/relationships/hyperlink" Target="http://www.voki.com/" TargetMode="Externa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37.png"/><Relationship Id="rId4" Type="http://schemas.openxmlformats.org/officeDocument/2006/relationships/notesSlide" Target="../notesSlides/notesSlide3.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museumbox.e2bn.org/creator/viewer/show/295689"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animoto.com/education"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hyperlink" Target="http://animoto.com/educ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marL="0" indent="0" algn="ctr">
              <a:buNone/>
            </a:pPr>
            <a:r>
              <a:rPr lang="en-US" sz="10000" dirty="0" smtClean="0"/>
              <a:t>Web-Based Multimedia</a:t>
            </a:r>
          </a:p>
          <a:p>
            <a:pPr marL="0" indent="0" algn="ctr">
              <a:buNone/>
            </a:pPr>
            <a:r>
              <a:rPr lang="en-US" sz="10000" dirty="0" smtClean="0"/>
              <a:t>20 in 20</a:t>
            </a:r>
          </a:p>
        </p:txBody>
      </p:sp>
    </p:spTree>
    <p:extLst>
      <p:ext uri="{BB962C8B-B14F-4D97-AF65-F5344CB8AC3E}">
        <p14:creationId xmlns:p14="http://schemas.microsoft.com/office/powerpoint/2010/main" val="756777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1143000" cy="6126162"/>
          </a:xfrm>
        </p:spPr>
        <p:txBody>
          <a:bodyPr>
            <a:noAutofit/>
          </a:bodyPr>
          <a:lstStyle/>
          <a:p>
            <a:r>
              <a:rPr lang="en-US" sz="6000" dirty="0" smtClean="0"/>
              <a:t>Y  o u  t  u b  e</a:t>
            </a:r>
            <a:endParaRPr lang="en-US" sz="60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674914"/>
            <a:ext cx="6844145"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600200" y="5943600"/>
            <a:ext cx="2757934" cy="369332"/>
          </a:xfrm>
          <a:prstGeom prst="rect">
            <a:avLst/>
          </a:prstGeom>
        </p:spPr>
        <p:txBody>
          <a:bodyPr wrap="none">
            <a:spAutoFit/>
          </a:bodyPr>
          <a:lstStyle/>
          <a:p>
            <a:r>
              <a:rPr lang="en-US" dirty="0"/>
              <a:t>http://</a:t>
            </a:r>
            <a:r>
              <a:rPr lang="en-US" dirty="0" smtClean="0"/>
              <a:t>www.youtube.com/</a:t>
            </a:r>
            <a:endParaRPr lang="en-US" dirty="0"/>
          </a:p>
        </p:txBody>
      </p:sp>
    </p:spTree>
    <p:extLst>
      <p:ext uri="{BB962C8B-B14F-4D97-AF65-F5344CB8AC3E}">
        <p14:creationId xmlns:p14="http://schemas.microsoft.com/office/powerpoint/2010/main" val="3003466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YouTube  </a:t>
            </a:r>
            <a:endParaRPr lang="en-US" dirty="0"/>
          </a:p>
        </p:txBody>
      </p:sp>
      <p:pic>
        <p:nvPicPr>
          <p:cNvPr id="9219" name="Picture 3" descr="C:\Users\rkelly\AppData\Local\Microsoft\Windows\Temporary Internet Files\Content.IE5\K5JB1GVC\MC90044148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714" y="2514714"/>
            <a:ext cx="1828572" cy="18285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0" y="3105835"/>
            <a:ext cx="4572000" cy="646331"/>
          </a:xfrm>
          <a:prstGeom prst="rect">
            <a:avLst/>
          </a:prstGeom>
        </p:spPr>
        <p:txBody>
          <a:bodyPr>
            <a:spAutoFit/>
          </a:bodyPr>
          <a:lstStyle/>
          <a:p>
            <a:r>
              <a:rPr lang="en-US" dirty="0"/>
              <a:t>http://www.youtube.com/watch?v=IfTKZO3Q05g</a:t>
            </a:r>
          </a:p>
        </p:txBody>
      </p:sp>
      <p:pic>
        <p:nvPicPr>
          <p:cNvPr id="9220" name="Picture 4" descr="C:\Users\rkelly\AppData\Local\Microsoft\Windows\Temporary Internet Files\Content.IE5\K5JB1GVC\MC90044148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714" y="2514714"/>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rkelly\AppData\Local\Microsoft\Windows\Temporary Internet Files\Content.IE5\K5JB1GVC\MC90044148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714" y="2514714"/>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rkelly\AppData\Local\Microsoft\Windows\Temporary Internet Files\Content.IE5\K5JB1GVC\MC90044148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714" y="2514714"/>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2667000"/>
            <a:ext cx="18288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descr="C:\Users\rkelly\AppData\Local\Microsoft\Windows\Temporary Internet Files\Content.IE5\K5JB1GVC\MC90044148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714" y="2514714"/>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C:\Users\rkelly\AppData\Local\Microsoft\Windows\Temporary Internet Files\Content.IE5\K5JB1GVC\MC90044148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714" y="2514714"/>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C:\Users\rkelly\AppData\Local\Microsoft\Windows\Temporary Internet Files\Content.IE5\K5JB1GVC\MC900441489[1].png">
            <a:hlinkClick r:id="rId6"/>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04800"/>
            <a:ext cx="1338263" cy="1338263"/>
          </a:xfrm>
          <a:prstGeom prst="rect">
            <a:avLst/>
          </a:prstGeom>
          <a:noFill/>
          <a:extLst>
            <a:ext uri="{909E8E84-426E-40DD-AFC4-6F175D3DCCD1}">
              <a14:hiddenFill xmlns:a14="http://schemas.microsoft.com/office/drawing/2010/main">
                <a:solidFill>
                  <a:srgbClr val="FFFFFF"/>
                </a:solidFill>
              </a14:hiddenFill>
            </a:ext>
          </a:extLst>
        </p:spPr>
      </p:pic>
    </p:spTree>
    <p:controls>
      <mc:AlternateContent xmlns:mc="http://schemas.openxmlformats.org/markup-compatibility/2006">
        <mc:Choice xmlns:v="urn:schemas-microsoft-com:vml" Requires="v">
          <p:control spid="9219" name="ShockwaveFlash1" r:id="rId2" imgW="6249272" imgH="3809524"/>
        </mc:Choice>
        <mc:Fallback>
          <p:control name="ShockwaveFlash1" r:id="rId2" imgW="6249272" imgH="3809524">
            <p:pic>
              <p:nvPicPr>
                <p:cNvPr id="0"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1828800"/>
                  <a:ext cx="6249988" cy="381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8066533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295400" cy="6629400"/>
          </a:xfrm>
        </p:spPr>
        <p:txBody>
          <a:bodyPr>
            <a:normAutofit fontScale="90000"/>
          </a:bodyPr>
          <a:lstStyle/>
          <a:p>
            <a:r>
              <a:rPr lang="en-US" dirty="0" smtClean="0"/>
              <a:t>V     o       </a:t>
            </a:r>
            <a:r>
              <a:rPr lang="en-US" dirty="0" err="1" smtClean="0"/>
              <a:t>i</a:t>
            </a:r>
            <a:r>
              <a:rPr lang="en-US" dirty="0" smtClean="0"/>
              <a:t>       c      e       t      h      r      e      a      d</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15686"/>
            <a:ext cx="6962936" cy="548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676400" y="6096000"/>
            <a:ext cx="3012363" cy="369332"/>
          </a:xfrm>
          <a:prstGeom prst="rect">
            <a:avLst/>
          </a:prstGeom>
        </p:spPr>
        <p:txBody>
          <a:bodyPr wrap="none">
            <a:spAutoFit/>
          </a:bodyPr>
          <a:lstStyle/>
          <a:p>
            <a:r>
              <a:rPr lang="en-US" dirty="0"/>
              <a:t>http://www.voicethread.com/</a:t>
            </a:r>
          </a:p>
        </p:txBody>
      </p:sp>
    </p:spTree>
    <p:extLst>
      <p:ext uri="{BB962C8B-B14F-4D97-AF65-F5344CB8AC3E}">
        <p14:creationId xmlns:p14="http://schemas.microsoft.com/office/powerpoint/2010/main" val="3049706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VoiceThread</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752600"/>
            <a:ext cx="7297194" cy="411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descr="C:\Users\rkelly\AppData\Local\Microsoft\Windows\Temporary Internet Files\Content.IE5\K5JB1GVC\MC900441489[1].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714" y="76428"/>
            <a:ext cx="1676172" cy="1676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0631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VoiceThread</a:t>
            </a:r>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76400"/>
            <a:ext cx="57912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descr="C:\Users\rkelly\AppData\Local\Microsoft\Windows\Temporary Internet Files\Content.IE5\K5JB1GVC\MC900441489[1].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128" y="87314"/>
            <a:ext cx="1599972" cy="1599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3504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 cy="6202362"/>
          </a:xfrm>
        </p:spPr>
        <p:txBody>
          <a:bodyPr>
            <a:normAutofit fontScale="90000"/>
          </a:bodyPr>
          <a:lstStyle/>
          <a:p>
            <a:r>
              <a:rPr lang="en-US" dirty="0" smtClean="0"/>
              <a:t>Y OU B  L   I   S H E  R</a:t>
            </a:r>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685800"/>
            <a:ext cx="7617637"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524000" y="5867400"/>
            <a:ext cx="2856551" cy="369332"/>
          </a:xfrm>
          <a:prstGeom prst="rect">
            <a:avLst/>
          </a:prstGeom>
        </p:spPr>
        <p:txBody>
          <a:bodyPr wrap="none">
            <a:spAutoFit/>
          </a:bodyPr>
          <a:lstStyle/>
          <a:p>
            <a:r>
              <a:rPr lang="en-US" dirty="0"/>
              <a:t>http://www.youblisher.com/</a:t>
            </a:r>
          </a:p>
        </p:txBody>
      </p:sp>
    </p:spTree>
    <p:extLst>
      <p:ext uri="{BB962C8B-B14F-4D97-AF65-F5344CB8AC3E}">
        <p14:creationId xmlns:p14="http://schemas.microsoft.com/office/powerpoint/2010/main" val="4066442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Youblisher</a:t>
            </a:r>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122" y="1447800"/>
            <a:ext cx="3366328" cy="4645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35330">
            <a:off x="3798511" y="2276288"/>
            <a:ext cx="4816415" cy="345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descr="C:\Users\rkelly\AppData\Local\Microsoft\Windows\Temporary Internet Files\Content.IE5\K5JB1GVC\MC900441489[1].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579" y="0"/>
            <a:ext cx="1371486" cy="1371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6058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1066800" cy="6126162"/>
          </a:xfrm>
        </p:spPr>
        <p:txBody>
          <a:bodyPr>
            <a:normAutofit/>
          </a:bodyPr>
          <a:lstStyle/>
          <a:p>
            <a:r>
              <a:rPr lang="en-US" dirty="0" smtClean="0"/>
              <a:t>G   L   O  G   S   T   E   R</a:t>
            </a:r>
            <a:endParaRPr lang="en-US" dirty="0"/>
          </a:p>
        </p:txBody>
      </p:sp>
      <p:sp>
        <p:nvSpPr>
          <p:cNvPr id="3" name="Rectangle 2"/>
          <p:cNvSpPr/>
          <p:nvPr/>
        </p:nvSpPr>
        <p:spPr>
          <a:xfrm>
            <a:off x="1447800" y="5562600"/>
            <a:ext cx="2510239" cy="369332"/>
          </a:xfrm>
          <a:prstGeom prst="rect">
            <a:avLst/>
          </a:prstGeom>
        </p:spPr>
        <p:txBody>
          <a:bodyPr wrap="none">
            <a:spAutoFit/>
          </a:bodyPr>
          <a:lstStyle/>
          <a:p>
            <a:r>
              <a:rPr lang="en-US" dirty="0"/>
              <a:t>http://edu.glogster.com/</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143000"/>
            <a:ext cx="7322440"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96556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Glogster</a:t>
            </a:r>
            <a:endParaRPr lang="en-US" dirty="0"/>
          </a:p>
        </p:txBody>
      </p:sp>
      <p:pic>
        <p:nvPicPr>
          <p:cNvPr id="17410" name="Picture 2" descr="C:\Users\rkelly\AppData\Local\Microsoft\Windows\Temporary Internet Files\Content.IE5\K5JB1GVC\MC900441489[1].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0"/>
            <a:ext cx="1599972" cy="1599972"/>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599972"/>
            <a:ext cx="3096819" cy="424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859146">
            <a:off x="554470" y="2259757"/>
            <a:ext cx="2666232" cy="3847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06202">
            <a:off x="5758142" y="2329124"/>
            <a:ext cx="2718717" cy="3868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77044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2000" cy="5745162"/>
          </a:xfrm>
        </p:spPr>
        <p:txBody>
          <a:bodyPr>
            <a:normAutofit fontScale="90000"/>
          </a:bodyPr>
          <a:lstStyle/>
          <a:p>
            <a:r>
              <a:rPr lang="en-US" sz="6000" dirty="0" err="1" smtClean="0"/>
              <a:t>Twi</a:t>
            </a:r>
            <a:r>
              <a:rPr lang="en-US" sz="6000" dirty="0" smtClean="0"/>
              <a:t/>
            </a:r>
            <a:br>
              <a:rPr lang="en-US" sz="6000" dirty="0" smtClean="0"/>
            </a:br>
            <a:r>
              <a:rPr lang="en-US" sz="6000" dirty="0" smtClean="0"/>
              <a:t>t </a:t>
            </a:r>
            <a:r>
              <a:rPr lang="en-US" sz="6000" dirty="0" err="1" smtClean="0"/>
              <a:t>t</a:t>
            </a:r>
            <a:r>
              <a:rPr lang="en-US" sz="6000" dirty="0" smtClean="0"/>
              <a:t> </a:t>
            </a:r>
            <a:r>
              <a:rPr lang="en-US" sz="6000" dirty="0" err="1" smtClean="0"/>
              <a:t>er</a:t>
            </a:r>
            <a:endParaRPr lang="en-US" sz="6000" dirty="0"/>
          </a:p>
        </p:txBody>
      </p:sp>
      <p:sp>
        <p:nvSpPr>
          <p:cNvPr id="3" name="Rectangle 2"/>
          <p:cNvSpPr/>
          <p:nvPr/>
        </p:nvSpPr>
        <p:spPr>
          <a:xfrm>
            <a:off x="1981200" y="6019800"/>
            <a:ext cx="1983813" cy="369332"/>
          </a:xfrm>
          <a:prstGeom prst="rect">
            <a:avLst/>
          </a:prstGeom>
        </p:spPr>
        <p:txBody>
          <a:bodyPr wrap="none">
            <a:spAutoFit/>
          </a:bodyPr>
          <a:lstStyle/>
          <a:p>
            <a:r>
              <a:rPr lang="en-US" dirty="0"/>
              <a:t>http://twitter.com/</a:t>
            </a:r>
          </a:p>
        </p:txBody>
      </p:sp>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457200"/>
            <a:ext cx="5410200" cy="5476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92696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STARRING</a:t>
            </a:r>
            <a:endParaRPr lang="en-US" dirty="0"/>
          </a:p>
        </p:txBody>
      </p:sp>
      <p:sp>
        <p:nvSpPr>
          <p:cNvPr id="3" name="Content Placeholder 2"/>
          <p:cNvSpPr>
            <a:spLocks noGrp="1"/>
          </p:cNvSpPr>
          <p:nvPr>
            <p:ph idx="1"/>
          </p:nvPr>
        </p:nvSpPr>
        <p:spPr>
          <a:xfrm>
            <a:off x="457200" y="1600200"/>
            <a:ext cx="8229600" cy="3352800"/>
          </a:xfrm>
        </p:spPr>
        <p:txBody>
          <a:bodyPr>
            <a:normAutofit/>
          </a:bodyPr>
          <a:lstStyle/>
          <a:p>
            <a:pPr marL="0" indent="0" algn="ctr">
              <a:buNone/>
            </a:pPr>
            <a:endParaRPr lang="en-US" sz="1000" dirty="0" smtClean="0"/>
          </a:p>
          <a:p>
            <a:pPr marL="0" indent="0" algn="ctr">
              <a:buNone/>
            </a:pPr>
            <a:r>
              <a:rPr lang="en-US" sz="4800" dirty="0" smtClean="0"/>
              <a:t>KAREN HORNBERGER</a:t>
            </a:r>
            <a:endParaRPr lang="en-US" sz="7200" dirty="0" smtClean="0"/>
          </a:p>
          <a:p>
            <a:pPr marL="0" indent="0" algn="ctr">
              <a:buNone/>
            </a:pPr>
            <a:r>
              <a:rPr lang="en-US" dirty="0" smtClean="0"/>
              <a:t>&amp;</a:t>
            </a:r>
          </a:p>
          <a:p>
            <a:pPr marL="0" indent="0" algn="ctr">
              <a:buNone/>
            </a:pPr>
            <a:r>
              <a:rPr lang="en-US" sz="4400" dirty="0" smtClean="0"/>
              <a:t>REBECCA KELLY</a:t>
            </a:r>
            <a:endParaRPr lang="en-US" sz="4400" dirty="0"/>
          </a:p>
        </p:txBody>
      </p:sp>
      <p:sp>
        <p:nvSpPr>
          <p:cNvPr id="5" name="Title 1"/>
          <p:cNvSpPr txBox="1">
            <a:spLocks/>
          </p:cNvSpPr>
          <p:nvPr/>
        </p:nvSpPr>
        <p:spPr>
          <a:xfrm>
            <a:off x="304800" y="52578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Thank you for joining us today!</a:t>
            </a:r>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33988">
            <a:off x="728264" y="2243273"/>
            <a:ext cx="1134181" cy="1265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descr="C:\Users\rkelly\Pictures\close up.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52928">
            <a:off x="6616483" y="3324340"/>
            <a:ext cx="996107" cy="1435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53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Twitter</a:t>
            </a:r>
            <a:endParaRPr lang="en-US" dirty="0"/>
          </a:p>
        </p:txBody>
      </p:sp>
      <p:pic>
        <p:nvPicPr>
          <p:cNvPr id="19458" name="Picture 2" descr="C:\Users\rkelly\AppData\Local\Microsoft\Windows\Temporary Internet Files\Content.IE5\K5JB1GVC\MC900441489[1].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400"/>
            <a:ext cx="1599972" cy="1599972"/>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1295400"/>
            <a:ext cx="5938242"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01153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685800" cy="5592762"/>
          </a:xfrm>
        </p:spPr>
        <p:txBody>
          <a:bodyPr>
            <a:normAutofit/>
          </a:bodyPr>
          <a:lstStyle/>
          <a:p>
            <a:r>
              <a:rPr lang="en-US" dirty="0" err="1" smtClean="0"/>
              <a:t>Audac</a:t>
            </a:r>
            <a:r>
              <a:rPr lang="en-US" dirty="0" smtClean="0"/>
              <a:t>  </a:t>
            </a:r>
            <a:r>
              <a:rPr lang="en-US" dirty="0" err="1" smtClean="0"/>
              <a:t>i</a:t>
            </a:r>
            <a:r>
              <a:rPr lang="en-US" dirty="0" smtClean="0"/>
              <a:t>  t y</a:t>
            </a:r>
            <a:endParaRPr lang="en-US" dirty="0"/>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1" y="1322638"/>
            <a:ext cx="7391400" cy="416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08976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Audacity</a:t>
            </a:r>
            <a:endParaRPr lang="en-US" dirty="0"/>
          </a:p>
        </p:txBody>
      </p:sp>
      <p:pic>
        <p:nvPicPr>
          <p:cNvPr id="3" name="Picture 2" descr="http://audacity.sourceforge.net/about/images/audacity-window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524000"/>
            <a:ext cx="5352776" cy="4876800"/>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C:\Users\rkelly\AppData\Local\Microsoft\Windows\Temporary Internet Files\Content.IE5\K5JB1GVC\MC900441489[1].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45" y="0"/>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4" name="Audacity.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48600" y="5410200"/>
            <a:ext cx="609600" cy="609600"/>
          </a:xfrm>
          <a:prstGeom prst="rect">
            <a:avLst/>
          </a:prstGeom>
        </p:spPr>
      </p:pic>
    </p:spTree>
    <p:extLst>
      <p:ext uri="{BB962C8B-B14F-4D97-AF65-F5344CB8AC3E}">
        <p14:creationId xmlns:p14="http://schemas.microsoft.com/office/powerpoint/2010/main" val="5369439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3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 cy="3916362"/>
          </a:xfrm>
        </p:spPr>
        <p:txBody>
          <a:bodyPr>
            <a:normAutofit/>
          </a:bodyPr>
          <a:lstStyle/>
          <a:p>
            <a:r>
              <a:rPr lang="en-US" dirty="0" smtClean="0"/>
              <a:t>VOK  I</a:t>
            </a:r>
            <a:endParaRPr lang="en-U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295400"/>
            <a:ext cx="7489997"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393371" y="5410200"/>
            <a:ext cx="2280817" cy="369332"/>
          </a:xfrm>
          <a:prstGeom prst="rect">
            <a:avLst/>
          </a:prstGeom>
        </p:spPr>
        <p:txBody>
          <a:bodyPr wrap="none">
            <a:spAutoFit/>
          </a:bodyPr>
          <a:lstStyle/>
          <a:p>
            <a:r>
              <a:rPr lang="en-US" dirty="0"/>
              <a:t>http://www.voki.com/</a:t>
            </a:r>
          </a:p>
        </p:txBody>
      </p:sp>
    </p:spTree>
    <p:extLst>
      <p:ext uri="{BB962C8B-B14F-4D97-AF65-F5344CB8AC3E}">
        <p14:creationId xmlns:p14="http://schemas.microsoft.com/office/powerpoint/2010/main" val="29673146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VOKI</a:t>
            </a:r>
            <a:endParaRPr lang="en-US" dirty="0"/>
          </a:p>
        </p:txBody>
      </p:sp>
      <p:pic>
        <p:nvPicPr>
          <p:cNvPr id="3" name="chsm=24fd72513fafbd41052abaefb99d174f&amp;sc=905811"/>
          <p:cNvPicPr>
            <a:picLocks noRot="1" noChangeAspect="1"/>
          </p:cNvPicPr>
          <p:nvPr>
            <a:videoFile r:link="rId1"/>
          </p:nvPr>
        </p:nvPicPr>
        <p:blipFill>
          <a:blip r:embed="rId4"/>
          <a:stretch>
            <a:fillRect/>
          </a:stretch>
        </p:blipFill>
        <p:spPr>
          <a:xfrm>
            <a:off x="1545771" y="2438400"/>
            <a:ext cx="3048000" cy="2286000"/>
          </a:xfrm>
          <a:prstGeom prst="rect">
            <a:avLst/>
          </a:prstGeom>
        </p:spPr>
      </p:pic>
      <p:pic>
        <p:nvPicPr>
          <p:cNvPr id="4" name="chsm=f3da838ec174e7f7e6b38a42d624d933&amp;sc=2145876"/>
          <p:cNvPicPr>
            <a:picLocks noRot="1" noChangeAspect="1"/>
          </p:cNvPicPr>
          <p:nvPr>
            <a:videoFile r:link="rId2"/>
          </p:nvPr>
        </p:nvPicPr>
        <p:blipFill>
          <a:blip r:embed="rId4"/>
          <a:stretch>
            <a:fillRect/>
          </a:stretch>
        </p:blipFill>
        <p:spPr>
          <a:xfrm>
            <a:off x="5181600" y="2405743"/>
            <a:ext cx="3048000" cy="2286000"/>
          </a:xfrm>
          <a:prstGeom prst="rect">
            <a:avLst/>
          </a:prstGeom>
        </p:spPr>
      </p:pic>
      <p:pic>
        <p:nvPicPr>
          <p:cNvPr id="23554" name="Picture 2" descr="C:\Users\rkelly\AppData\Local\Microsoft\Windows\Temporary Internet Files\Content.IE5\K5JB1GVC\MC900441489[1].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628" y="152400"/>
            <a:ext cx="144780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16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3"/>
                </p:tgtEl>
              </p:cMediaNode>
            </p:video>
            <p:video>
              <p:cMediaNode vol="80000">
                <p:cTn id="11" fill="hold" display="0">
                  <p:stCondLst>
                    <p:cond delay="indefinite"/>
                  </p:stCondLst>
                </p:cTn>
                <p:tgtEl>
                  <p:spTgt spid="4"/>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0"/>
            <a:ext cx="838200" cy="1706562"/>
          </a:xfrm>
        </p:spPr>
        <p:txBody>
          <a:bodyPr>
            <a:normAutofit fontScale="90000"/>
          </a:bodyPr>
          <a:lstStyle/>
          <a:p>
            <a:r>
              <a:rPr lang="en-US" dirty="0" smtClean="0"/>
              <a:t>P  o   l    l</a:t>
            </a:r>
            <a:endParaRPr lang="en-US" dirty="0"/>
          </a:p>
        </p:txBody>
      </p:sp>
      <p:sp>
        <p:nvSpPr>
          <p:cNvPr id="3" name="Title 1"/>
          <p:cNvSpPr txBox="1">
            <a:spLocks/>
          </p:cNvSpPr>
          <p:nvPr/>
        </p:nvSpPr>
        <p:spPr>
          <a:xfrm>
            <a:off x="762000" y="427038"/>
            <a:ext cx="1066800" cy="6049962"/>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E    v    e    r    y   w   h   e    r    e</a:t>
            </a:r>
            <a:endParaRPr lang="en-US"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029" y="1197430"/>
            <a:ext cx="6992001" cy="413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828800" y="5791200"/>
            <a:ext cx="3370859" cy="369332"/>
          </a:xfrm>
          <a:prstGeom prst="rect">
            <a:avLst/>
          </a:prstGeom>
        </p:spPr>
        <p:txBody>
          <a:bodyPr wrap="none">
            <a:spAutoFit/>
          </a:bodyPr>
          <a:lstStyle/>
          <a:p>
            <a:r>
              <a:rPr lang="en-US" dirty="0"/>
              <a:t>http://www.polleverywhere.com/</a:t>
            </a:r>
          </a:p>
        </p:txBody>
      </p:sp>
    </p:spTree>
    <p:extLst>
      <p:ext uri="{BB962C8B-B14F-4D97-AF65-F5344CB8AC3E}">
        <p14:creationId xmlns:p14="http://schemas.microsoft.com/office/powerpoint/2010/main" val="28641151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0200" y="1230984"/>
            <a:ext cx="5973034" cy="4680866"/>
          </a:xfrm>
          <a:prstGeom prst="rect">
            <a:avLst/>
          </a:prstGeom>
        </p:spPr>
      </p:pic>
      <p:sp>
        <p:nvSpPr>
          <p:cNvPr id="3074" name="Title 1"/>
          <p:cNvSpPr>
            <a:spLocks noGrp="1"/>
          </p:cNvSpPr>
          <p:nvPr>
            <p:ph type="title"/>
          </p:nvPr>
        </p:nvSpPr>
        <p:spPr>
          <a:xfrm>
            <a:off x="387350" y="103646"/>
            <a:ext cx="8229600" cy="1143000"/>
          </a:xfrm>
        </p:spPr>
        <p:txBody>
          <a:bodyPr/>
          <a:lstStyle/>
          <a:p>
            <a:r>
              <a:rPr lang="en-US" dirty="0" smtClean="0"/>
              <a:t>How To Vote via Texting</a:t>
            </a:r>
          </a:p>
        </p:txBody>
      </p:sp>
      <p:sp>
        <p:nvSpPr>
          <p:cNvPr id="3076" name="TextBox 5"/>
          <p:cNvSpPr txBox="1">
            <a:spLocks noChangeArrowheads="1"/>
          </p:cNvSpPr>
          <p:nvPr/>
        </p:nvSpPr>
        <p:spPr bwMode="auto">
          <a:xfrm>
            <a:off x="1028700" y="5911850"/>
            <a:ext cx="5810250" cy="922338"/>
          </a:xfrm>
          <a:prstGeom prst="rect">
            <a:avLst/>
          </a:prstGeom>
          <a:noFill/>
          <a:ln w="9525">
            <a:noFill/>
            <a:miter lim="800000"/>
            <a:headEnd/>
            <a:tailEnd/>
          </a:ln>
        </p:spPr>
        <p:txBody>
          <a:bodyPr wrap="none">
            <a:spAutoFit/>
          </a:bodyPr>
          <a:lstStyle/>
          <a:p>
            <a:pPr marL="342900" indent="-342900">
              <a:buFont typeface="Calibri" pitchFamily="34" charset="0"/>
              <a:buAutoNum type="arabicPeriod"/>
            </a:pPr>
            <a:r>
              <a:rPr lang="en-US" dirty="0">
                <a:latin typeface="Calibri" pitchFamily="34" charset="0"/>
              </a:rPr>
              <a:t>Standard texting rates only (worst </a:t>
            </a:r>
            <a:r>
              <a:rPr lang="en-US" dirty="0" smtClean="0">
                <a:latin typeface="Calibri" pitchFamily="34" charset="0"/>
              </a:rPr>
              <a:t>case US $0.20</a:t>
            </a:r>
            <a:r>
              <a:rPr lang="en-US" dirty="0">
                <a:latin typeface="Calibri" pitchFamily="34" charset="0"/>
              </a:rPr>
              <a:t>)</a:t>
            </a:r>
          </a:p>
          <a:p>
            <a:pPr marL="342900" indent="-342900">
              <a:buFont typeface="Calibri" pitchFamily="34" charset="0"/>
              <a:buAutoNum type="arabicPeriod"/>
            </a:pPr>
            <a:r>
              <a:rPr lang="en-US" dirty="0">
                <a:latin typeface="Calibri" pitchFamily="34" charset="0"/>
              </a:rPr>
              <a:t>We have no access to your phone number</a:t>
            </a:r>
          </a:p>
          <a:p>
            <a:pPr marL="342900" indent="-342900">
              <a:buFont typeface="Calibri" pitchFamily="34" charset="0"/>
              <a:buAutoNum type="arabicPeriod"/>
            </a:pPr>
            <a:r>
              <a:rPr lang="en-US" dirty="0">
                <a:latin typeface="Calibri" pitchFamily="34" charset="0"/>
              </a:rPr>
              <a:t>Capitalization doesn’t matter, but spaces and spelling do</a:t>
            </a:r>
          </a:p>
        </p:txBody>
      </p:sp>
      <p:sp>
        <p:nvSpPr>
          <p:cNvPr id="3077" name="TextBox 6"/>
          <p:cNvSpPr txBox="1">
            <a:spLocks noChangeArrowheads="1"/>
          </p:cNvSpPr>
          <p:nvPr/>
        </p:nvSpPr>
        <p:spPr bwMode="auto">
          <a:xfrm>
            <a:off x="387350" y="6207125"/>
            <a:ext cx="592138" cy="369888"/>
          </a:xfrm>
          <a:prstGeom prst="rect">
            <a:avLst/>
          </a:prstGeom>
          <a:noFill/>
          <a:ln w="9525">
            <a:noFill/>
            <a:miter lim="800000"/>
            <a:headEnd/>
            <a:tailEnd/>
          </a:ln>
        </p:spPr>
        <p:txBody>
          <a:bodyPr wrap="none">
            <a:spAutoFit/>
          </a:bodyPr>
          <a:lstStyle/>
          <a:p>
            <a:r>
              <a:rPr lang="en-US" b="1">
                <a:latin typeface="Calibri" pitchFamily="34" charset="0"/>
              </a:rPr>
              <a:t>TIPS</a:t>
            </a:r>
          </a:p>
        </p:txBody>
      </p:sp>
      <p:cxnSp>
        <p:nvCxnSpPr>
          <p:cNvPr id="9" name="Straight Connector 8"/>
          <p:cNvCxnSpPr/>
          <p:nvPr/>
        </p:nvCxnSpPr>
        <p:spPr>
          <a:xfrm rot="5400000">
            <a:off x="688975" y="6361113"/>
            <a:ext cx="627063" cy="1587"/>
          </a:xfrm>
          <a:prstGeom prst="line">
            <a:avLst/>
          </a:prstGeom>
        </p:spPr>
        <p:style>
          <a:lnRef idx="2">
            <a:schemeClr val="accent1"/>
          </a:lnRef>
          <a:fillRef idx="0">
            <a:schemeClr val="accent1"/>
          </a:fillRef>
          <a:effectRef idx="1">
            <a:schemeClr val="accent1"/>
          </a:effectRef>
          <a:fontRef idx="minor">
            <a:schemeClr val="tx1"/>
          </a:fontRef>
        </p:style>
      </p:cxnSp>
      <p:sp>
        <p:nvSpPr>
          <p:cNvPr id="3080" name="TextBox 30"/>
          <p:cNvSpPr txBox="1">
            <a:spLocks noChangeArrowheads="1"/>
          </p:cNvSpPr>
          <p:nvPr/>
        </p:nvSpPr>
        <p:spPr bwMode="auto">
          <a:xfrm rot="2059704">
            <a:off x="7161856" y="1094580"/>
            <a:ext cx="1971675" cy="646112"/>
          </a:xfrm>
          <a:prstGeom prst="rect">
            <a:avLst/>
          </a:prstGeom>
          <a:noFill/>
          <a:ln w="9525">
            <a:noFill/>
            <a:miter lim="800000"/>
            <a:headEnd/>
            <a:tailEnd/>
          </a:ln>
        </p:spPr>
        <p:txBody>
          <a:bodyPr wrap="none">
            <a:spAutoFit/>
          </a:bodyPr>
          <a:lstStyle/>
          <a:p>
            <a:r>
              <a:rPr lang="en-US" sz="3600" dirty="0">
                <a:solidFill>
                  <a:srgbClr val="00B050"/>
                </a:solidFill>
                <a:latin typeface="Calibri" pitchFamily="34" charset="0"/>
              </a:rPr>
              <a:t>EXAMPLE</a:t>
            </a:r>
          </a:p>
        </p:txBody>
      </p:sp>
    </p:spTree>
    <p:extLst>
      <p:ext uri="{BB962C8B-B14F-4D97-AF65-F5344CB8AC3E}">
        <p14:creationId xmlns:p14="http://schemas.microsoft.com/office/powerpoint/2010/main" val="23747329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4010" y="1066800"/>
            <a:ext cx="6166494" cy="4820696"/>
          </a:xfrm>
          <a:prstGeom prst="rect">
            <a:avLst/>
          </a:prstGeom>
        </p:spPr>
      </p:pic>
      <p:sp>
        <p:nvSpPr>
          <p:cNvPr id="5122" name="Title 1"/>
          <p:cNvSpPr>
            <a:spLocks noGrp="1"/>
          </p:cNvSpPr>
          <p:nvPr>
            <p:ph type="title"/>
          </p:nvPr>
        </p:nvSpPr>
        <p:spPr>
          <a:xfrm>
            <a:off x="457200" y="-131754"/>
            <a:ext cx="8229600" cy="1143000"/>
          </a:xfrm>
        </p:spPr>
        <p:txBody>
          <a:bodyPr/>
          <a:lstStyle/>
          <a:p>
            <a:r>
              <a:rPr lang="en-US" dirty="0" smtClean="0"/>
              <a:t>How To Vote via Twitter</a:t>
            </a:r>
          </a:p>
        </p:txBody>
      </p:sp>
      <p:sp>
        <p:nvSpPr>
          <p:cNvPr id="5123" name="TextBox 5"/>
          <p:cNvSpPr txBox="1">
            <a:spLocks noChangeArrowheads="1"/>
          </p:cNvSpPr>
          <p:nvPr/>
        </p:nvSpPr>
        <p:spPr bwMode="auto">
          <a:xfrm>
            <a:off x="1028700" y="6097566"/>
            <a:ext cx="7017114" cy="646331"/>
          </a:xfrm>
          <a:prstGeom prst="rect">
            <a:avLst/>
          </a:prstGeom>
          <a:noFill/>
          <a:ln w="9525">
            <a:noFill/>
            <a:miter lim="800000"/>
            <a:headEnd/>
            <a:tailEnd/>
          </a:ln>
        </p:spPr>
        <p:txBody>
          <a:bodyPr wrap="none">
            <a:spAutoFit/>
          </a:bodyPr>
          <a:lstStyle/>
          <a:p>
            <a:pPr marL="342900" indent="-342900">
              <a:buFont typeface="Calibri" pitchFamily="34" charset="0"/>
              <a:buAutoNum type="arabicPeriod"/>
            </a:pPr>
            <a:r>
              <a:rPr lang="en-US" dirty="0" smtClean="0">
                <a:latin typeface="Calibri" pitchFamily="34" charset="0"/>
              </a:rPr>
              <a:t>Capitalization </a:t>
            </a:r>
            <a:r>
              <a:rPr lang="en-US" dirty="0">
                <a:latin typeface="Calibri" pitchFamily="34" charset="0"/>
              </a:rPr>
              <a:t>doesn’t matter, but spaces and spelling </a:t>
            </a:r>
            <a:r>
              <a:rPr lang="en-US" dirty="0" smtClean="0">
                <a:latin typeface="Calibri" pitchFamily="34" charset="0"/>
              </a:rPr>
              <a:t>do</a:t>
            </a:r>
          </a:p>
          <a:p>
            <a:pPr marL="342900" indent="-342900">
              <a:buFont typeface="Calibri" pitchFamily="34" charset="0"/>
              <a:buAutoNum type="arabicPeriod"/>
            </a:pPr>
            <a:r>
              <a:rPr lang="en-US" dirty="0" smtClean="0">
                <a:latin typeface="Calibri" pitchFamily="34" charset="0"/>
              </a:rPr>
              <a:t>Since @poll is the first word, your followers will not receive this tweet</a:t>
            </a:r>
            <a:endParaRPr lang="en-US" dirty="0">
              <a:latin typeface="Calibri" pitchFamily="34" charset="0"/>
            </a:endParaRPr>
          </a:p>
        </p:txBody>
      </p:sp>
      <p:sp>
        <p:nvSpPr>
          <p:cNvPr id="5124" name="TextBox 6"/>
          <p:cNvSpPr txBox="1">
            <a:spLocks noChangeArrowheads="1"/>
          </p:cNvSpPr>
          <p:nvPr/>
        </p:nvSpPr>
        <p:spPr bwMode="auto">
          <a:xfrm>
            <a:off x="387350" y="6274857"/>
            <a:ext cx="592138" cy="369888"/>
          </a:xfrm>
          <a:prstGeom prst="rect">
            <a:avLst/>
          </a:prstGeom>
          <a:noFill/>
          <a:ln w="9525">
            <a:noFill/>
            <a:miter lim="800000"/>
            <a:headEnd/>
            <a:tailEnd/>
          </a:ln>
        </p:spPr>
        <p:txBody>
          <a:bodyPr wrap="none">
            <a:spAutoFit/>
          </a:bodyPr>
          <a:lstStyle/>
          <a:p>
            <a:r>
              <a:rPr lang="en-US" b="1">
                <a:latin typeface="Calibri" pitchFamily="34" charset="0"/>
              </a:rPr>
              <a:t>TIPS</a:t>
            </a:r>
          </a:p>
        </p:txBody>
      </p:sp>
      <p:cxnSp>
        <p:nvCxnSpPr>
          <p:cNvPr id="9" name="Straight Connector 8"/>
          <p:cNvCxnSpPr/>
          <p:nvPr/>
        </p:nvCxnSpPr>
        <p:spPr>
          <a:xfrm rot="5400000">
            <a:off x="688975" y="6428845"/>
            <a:ext cx="627063" cy="1587"/>
          </a:xfrm>
          <a:prstGeom prst="line">
            <a:avLst/>
          </a:prstGeom>
        </p:spPr>
        <p:style>
          <a:lnRef idx="2">
            <a:schemeClr val="accent1"/>
          </a:lnRef>
          <a:fillRef idx="0">
            <a:schemeClr val="accent1"/>
          </a:fillRef>
          <a:effectRef idx="1">
            <a:schemeClr val="accent1"/>
          </a:effectRef>
          <a:fontRef idx="minor">
            <a:schemeClr val="tx1"/>
          </a:fontRef>
        </p:style>
      </p:cxnSp>
      <p:sp>
        <p:nvSpPr>
          <p:cNvPr id="5127" name="TextBox 30"/>
          <p:cNvSpPr txBox="1">
            <a:spLocks noChangeArrowheads="1"/>
          </p:cNvSpPr>
          <p:nvPr/>
        </p:nvSpPr>
        <p:spPr bwMode="auto">
          <a:xfrm rot="2059704">
            <a:off x="6704657" y="1679894"/>
            <a:ext cx="1971675" cy="646112"/>
          </a:xfrm>
          <a:prstGeom prst="rect">
            <a:avLst/>
          </a:prstGeom>
          <a:noFill/>
          <a:ln w="9525">
            <a:noFill/>
            <a:miter lim="800000"/>
            <a:headEnd/>
            <a:tailEnd/>
          </a:ln>
        </p:spPr>
        <p:txBody>
          <a:bodyPr wrap="none">
            <a:spAutoFit/>
          </a:bodyPr>
          <a:lstStyle/>
          <a:p>
            <a:r>
              <a:rPr lang="en-US" sz="3600" dirty="0" smtClean="0">
                <a:solidFill>
                  <a:srgbClr val="00B050"/>
                </a:solidFill>
                <a:latin typeface="Calibri" pitchFamily="34" charset="0"/>
              </a:rPr>
              <a:t>EXAMPLE</a:t>
            </a:r>
            <a:endParaRPr lang="en-US" sz="3600" dirty="0">
              <a:solidFill>
                <a:srgbClr val="00B050"/>
              </a:solidFill>
              <a:latin typeface="Calibri" pitchFamily="34" charset="0"/>
            </a:endParaRPr>
          </a:p>
        </p:txBody>
      </p:sp>
    </p:spTree>
    <p:extLst>
      <p:ext uri="{BB962C8B-B14F-4D97-AF65-F5344CB8AC3E}">
        <p14:creationId xmlns:p14="http://schemas.microsoft.com/office/powerpoint/2010/main" val="6004450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smtClean="0"/>
          </a:p>
        </p:txBody>
      </p:sp>
      <p:sp>
        <p:nvSpPr>
          <p:cNvPr id="8" name="Rounded Rectangle 7"/>
          <p:cNvSpPr/>
          <p:nvPr/>
        </p:nvSpPr>
        <p:spPr>
          <a:xfrm>
            <a:off x="-1722120" y="3722688"/>
            <a:ext cx="1630680" cy="2057400"/>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Don’t forget: You can copy-paste this slide into other presentations, and move or resize the poll.</a:t>
            </a:r>
            <a:endParaRPr lang="en-US" sz="1600" dirty="0"/>
          </a:p>
        </p:txBody>
      </p:sp>
      <p:sp>
        <p:nvSpPr>
          <p:cNvPr id="10" name="Right Arrow 9"/>
          <p:cNvSpPr/>
          <p:nvPr/>
        </p:nvSpPr>
        <p:spPr>
          <a:xfrm>
            <a:off x="-1722120" y="2971800"/>
            <a:ext cx="1630680" cy="548640"/>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smtClean="0"/>
          </a:p>
        </p:txBody>
      </p:sp>
      <p:sp>
        <p:nvSpPr>
          <p:cNvPr id="4" name="TextBox 3"/>
          <p:cNvSpPr txBox="1"/>
          <p:nvPr/>
        </p:nvSpPr>
        <p:spPr>
          <a:xfrm>
            <a:off x="0" y="6611779"/>
            <a:ext cx="3352800" cy="246221"/>
          </a:xfrm>
          <a:prstGeom prst="rect">
            <a:avLst/>
          </a:prstGeom>
          <a:noFill/>
        </p:spPr>
        <p:txBody>
          <a:bodyPr wrap="square" rtlCol="0">
            <a:spAutoFit/>
          </a:bodyPr>
          <a:lstStyle/>
          <a:p>
            <a:endParaRPr lang="en-US" sz="1000" dirty="0"/>
          </a:p>
        </p:txBody>
      </p:sp>
    </p:spTree>
    <p:controls>
      <mc:AlternateContent xmlns:mc="http://schemas.openxmlformats.org/markup-compatibility/2006">
        <mc:Choice xmlns:v="urn:schemas-microsoft-com:vml" Requires="v">
          <p:control spid="26627"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4638"/>
                  <a:ext cx="8229600" cy="621188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6521587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Midway checkpoint</a:t>
            </a:r>
            <a:endParaRPr lang="en-US" dirty="0"/>
          </a:p>
        </p:txBody>
      </p:sp>
      <p:pic>
        <p:nvPicPr>
          <p:cNvPr id="27652" name="Picture 4" descr="C:\Users\rkelly\AppData\Local\Microsoft\Windows\Temporary Internet Files\Content.IE5\RG6UMZSH\MC90044149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428" y="1905000"/>
            <a:ext cx="3657143" cy="3657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33945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485" y="381000"/>
            <a:ext cx="6541403"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61257" y="381000"/>
            <a:ext cx="838200" cy="4524315"/>
          </a:xfrm>
          <a:prstGeom prst="rect">
            <a:avLst/>
          </a:prstGeom>
          <a:noFill/>
        </p:spPr>
        <p:txBody>
          <a:bodyPr wrap="square" rtlCol="0">
            <a:spAutoFit/>
          </a:bodyPr>
          <a:lstStyle/>
          <a:p>
            <a:pPr algn="ctr"/>
            <a:r>
              <a:rPr lang="en-US" sz="4800" dirty="0" smtClean="0"/>
              <a:t>MUS EUM</a:t>
            </a:r>
            <a:endParaRPr lang="en-US" sz="4800" dirty="0"/>
          </a:p>
        </p:txBody>
      </p:sp>
      <p:sp>
        <p:nvSpPr>
          <p:cNvPr id="4" name="TextBox 3"/>
          <p:cNvSpPr txBox="1"/>
          <p:nvPr/>
        </p:nvSpPr>
        <p:spPr>
          <a:xfrm>
            <a:off x="0" y="5265003"/>
            <a:ext cx="1828799" cy="830997"/>
          </a:xfrm>
          <a:prstGeom prst="rect">
            <a:avLst/>
          </a:prstGeom>
          <a:noFill/>
        </p:spPr>
        <p:txBody>
          <a:bodyPr wrap="square" rtlCol="0">
            <a:spAutoFit/>
          </a:bodyPr>
          <a:lstStyle/>
          <a:p>
            <a:pPr algn="ctr"/>
            <a:r>
              <a:rPr lang="en-US" sz="4800" dirty="0" smtClean="0"/>
              <a:t>BOX</a:t>
            </a:r>
            <a:endParaRPr lang="en-US" sz="4800" dirty="0"/>
          </a:p>
        </p:txBody>
      </p:sp>
      <p:sp>
        <p:nvSpPr>
          <p:cNvPr id="7" name="Rectangle 6"/>
          <p:cNvSpPr/>
          <p:nvPr/>
        </p:nvSpPr>
        <p:spPr>
          <a:xfrm>
            <a:off x="403568" y="6248400"/>
            <a:ext cx="3711231" cy="461665"/>
          </a:xfrm>
          <a:prstGeom prst="rect">
            <a:avLst/>
          </a:prstGeom>
        </p:spPr>
        <p:txBody>
          <a:bodyPr wrap="square">
            <a:spAutoFit/>
          </a:bodyPr>
          <a:lstStyle/>
          <a:p>
            <a:r>
              <a:rPr lang="en-US" sz="2400" dirty="0"/>
              <a:t>http://</a:t>
            </a:r>
            <a:r>
              <a:rPr lang="en-US" sz="2400" dirty="0" smtClean="0"/>
              <a:t>mseumbox.e2bn.org</a:t>
            </a:r>
            <a:r>
              <a:rPr lang="en-US" sz="2400" dirty="0"/>
              <a:t>/</a:t>
            </a:r>
          </a:p>
        </p:txBody>
      </p:sp>
    </p:spTree>
    <p:extLst>
      <p:ext uri="{BB962C8B-B14F-4D97-AF65-F5344CB8AC3E}">
        <p14:creationId xmlns:p14="http://schemas.microsoft.com/office/powerpoint/2010/main" val="1336473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Museum Box</a:t>
            </a:r>
            <a:endParaRPr lang="en-US" dirty="0"/>
          </a:p>
        </p:txBody>
      </p:sp>
      <p:sp>
        <p:nvSpPr>
          <p:cNvPr id="3" name="Content Placeholder 2"/>
          <p:cNvSpPr>
            <a:spLocks noGrp="1"/>
          </p:cNvSpPr>
          <p:nvPr>
            <p:ph idx="1"/>
          </p:nvPr>
        </p:nvSpPr>
        <p:spPr/>
        <p:txBody>
          <a:bodyPr/>
          <a:lstStyle/>
          <a:p>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314694" cy="436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91137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Museum Box</a:t>
            </a:r>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8382000" cy="4890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C:\Users\rkelly\AppData\Local\Microsoft\Windows\Temporary Internet Files\Content.IE5\K5JB1GVC\MC900441489[1].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98199"/>
            <a:ext cx="1371372" cy="1371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877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Museum Box</a:t>
            </a:r>
            <a:endParaRPr lang="en-US" dirty="0"/>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1447800"/>
            <a:ext cx="8392863"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01868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2638"/>
            <a:ext cx="1219200" cy="4830762"/>
          </a:xfrm>
        </p:spPr>
        <p:txBody>
          <a:bodyPr>
            <a:noAutofit/>
          </a:bodyPr>
          <a:lstStyle/>
          <a:p>
            <a:r>
              <a:rPr lang="en-US" sz="6000" dirty="0" smtClean="0"/>
              <a:t>A N   I MO T O</a:t>
            </a:r>
            <a:endParaRPr lang="en-US" sz="60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457200"/>
            <a:ext cx="6477000" cy="5099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828800" y="5867400"/>
            <a:ext cx="3085012" cy="369332"/>
          </a:xfrm>
          <a:prstGeom prst="rect">
            <a:avLst/>
          </a:prstGeom>
        </p:spPr>
        <p:txBody>
          <a:bodyPr wrap="none">
            <a:spAutoFit/>
          </a:bodyPr>
          <a:lstStyle/>
          <a:p>
            <a:r>
              <a:rPr lang="en-US" dirty="0"/>
              <a:t>http://animoto.com/education</a:t>
            </a:r>
          </a:p>
        </p:txBody>
      </p:sp>
    </p:spTree>
    <p:extLst>
      <p:ext uri="{BB962C8B-B14F-4D97-AF65-F5344CB8AC3E}">
        <p14:creationId xmlns:p14="http://schemas.microsoft.com/office/powerpoint/2010/main" val="10917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Animoto</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1" y="1771650"/>
            <a:ext cx="7620000" cy="401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772887" y="2895600"/>
            <a:ext cx="990599" cy="457200"/>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51116" y="4060371"/>
            <a:ext cx="990599" cy="457200"/>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419599" y="2873829"/>
            <a:ext cx="990599" cy="457200"/>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74026" y="4114800"/>
            <a:ext cx="1371599" cy="457200"/>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7" name="Picture 3" descr="C:\Users\rkelly\AppData\Local\Microsoft\Windows\Temporary Internet Files\Content.IE5\K5JB1GVC\MC900441489[1].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399" y="111520"/>
            <a:ext cx="1526665" cy="1526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354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50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400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30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Animoto</a:t>
            </a:r>
            <a:endParaRPr lang="en-US" dirty="0"/>
          </a:p>
        </p:txBody>
      </p:sp>
      <p:pic>
        <p:nvPicPr>
          <p:cNvPr id="6147" name="Picture 3" descr="C:\Users\rkelly\AppData\Local\Microsoft\Windows\Temporary Internet Files\Content.IE5\K5JB1GVC\MC900441489[1].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399" y="111520"/>
            <a:ext cx="1526665" cy="1526665"/>
          </a:xfrm>
          <a:prstGeom prst="rect">
            <a:avLst/>
          </a:prstGeom>
          <a:noFill/>
          <a:extLst>
            <a:ext uri="{909E8E84-426E-40DD-AFC4-6F175D3DCCD1}">
              <a14:hiddenFill xmlns:a14="http://schemas.microsoft.com/office/drawing/2010/main">
                <a:solidFill>
                  <a:srgbClr val="FFFFFF"/>
                </a:solidFill>
              </a14:hiddenFill>
            </a:ext>
          </a:extLst>
        </p:spPr>
      </p:pic>
    </p:spTree>
    <p:controls>
      <mc:AlternateContent xmlns:mc="http://schemas.openxmlformats.org/markup-compatibility/2006">
        <mc:Choice xmlns:v="urn:schemas-microsoft-com:vml" Requires="v">
          <p:control spid="7171" name="ShockwaveFlash1" r:id="rId2" imgW="6020640" imgH="3962953"/>
        </mc:Choice>
        <mc:Fallback>
          <p:control name="ShockwaveFlash1" r:id="rId2" imgW="6020640" imgH="3962953">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981200"/>
                  <a:ext cx="6019800" cy="3962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2858137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585</TotalTime>
  <Words>598</Words>
  <Application>Microsoft Office PowerPoint</Application>
  <PresentationFormat>On-screen Show (4:3)</PresentationFormat>
  <Paragraphs>76</Paragraphs>
  <Slides>29</Slides>
  <Notes>3</Notes>
  <HiddenSlides>0</HiddenSlides>
  <MMClips>3</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STARRING</vt:lpstr>
      <vt:lpstr>PowerPoint Presentation</vt:lpstr>
      <vt:lpstr>Museum Box</vt:lpstr>
      <vt:lpstr>Museum Box</vt:lpstr>
      <vt:lpstr>Museum Box</vt:lpstr>
      <vt:lpstr>A N   I MO T O</vt:lpstr>
      <vt:lpstr>Animoto</vt:lpstr>
      <vt:lpstr>Animoto</vt:lpstr>
      <vt:lpstr>Y  o u  t  u b  e</vt:lpstr>
      <vt:lpstr>YouTube  </vt:lpstr>
      <vt:lpstr>V     o       i       c      e       t      h      r      e      a      d</vt:lpstr>
      <vt:lpstr>VoiceThread</vt:lpstr>
      <vt:lpstr>VoiceThread</vt:lpstr>
      <vt:lpstr>Y OU B  L   I   S H E  R</vt:lpstr>
      <vt:lpstr>Youblisher</vt:lpstr>
      <vt:lpstr>G   L   O  G   S   T   E   R</vt:lpstr>
      <vt:lpstr>Glogster</vt:lpstr>
      <vt:lpstr>Twi t t er</vt:lpstr>
      <vt:lpstr>Twitter</vt:lpstr>
      <vt:lpstr>Audac  i  t y</vt:lpstr>
      <vt:lpstr>Audacity</vt:lpstr>
      <vt:lpstr>VOK  I</vt:lpstr>
      <vt:lpstr>VOKI</vt:lpstr>
      <vt:lpstr>P  o   l    l</vt:lpstr>
      <vt:lpstr>How To Vote via Texting</vt:lpstr>
      <vt:lpstr>How To Vote via Twitter</vt:lpstr>
      <vt:lpstr>PowerPoint Presentation</vt:lpstr>
      <vt:lpstr>Midway checkpoint</vt:lpstr>
    </vt:vector>
  </TitlesOfParts>
  <Company>QCSD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museumbox, animoto, youtube, Voicethread, Youblisher, Glogster, twitter, Zoho Creator, Audacity, Voki</dc:title>
  <dc:creator>Builder</dc:creator>
  <cp:lastModifiedBy>Builder</cp:lastModifiedBy>
  <cp:revision>34</cp:revision>
  <dcterms:created xsi:type="dcterms:W3CDTF">2012-08-18T16:16:42Z</dcterms:created>
  <dcterms:modified xsi:type="dcterms:W3CDTF">2012-08-21T17:07:43Z</dcterms:modified>
</cp:coreProperties>
</file>